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6858000" cy="9144000"/>
  <p:notesSz cx="6858000" cy="9144000"/>
  <p:embeddedFontLst>
    <p:embeddedFont>
      <p:font typeface="HBALEL+Arial-BoldItalicMT"/>
      <p:regular r:id="rId30"/>
    </p:embeddedFont>
    <p:embeddedFont>
      <p:font typeface="UASNSH+Arial-BoldMT"/>
      <p:regular r:id="rId31"/>
    </p:embeddedFont>
    <p:embeddedFont>
      <p:font typeface="VTNQUS+Arial-ItalicMT"/>
      <p:regular r:id="rId32"/>
    </p:embeddedFont>
    <p:embeddedFont>
      <p:font typeface="WUGBHM+ArialMT"/>
      <p:regular r:id="rId33"/>
    </p:embeddedFont>
    <p:embeddedFont>
      <p:font typeface="BWCTBE+TimesNewRomanPS-BoldMT"/>
      <p:regular r:id="rId34"/>
    </p:embeddedFont>
    <p:embeddedFont>
      <p:font typeface="WSHCTM+TimesNewRomanPSMT"/>
      <p:regular r:id="rId35"/>
    </p:embeddedFont>
    <p:embeddedFont>
      <p:font typeface="RUKKML+SymbolMT"/>
      <p:regular r:id="rId36"/>
    </p:embeddedFont>
    <p:embeddedFont>
      <p:font typeface="KPGSDF+Wingdings-Regular"/>
      <p:regular r:id="rId3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font" Target="fonts/font1.fntdata" /><Relationship Id="rId31" Type="http://schemas.openxmlformats.org/officeDocument/2006/relationships/font" Target="fonts/font2.fntdata" /><Relationship Id="rId32" Type="http://schemas.openxmlformats.org/officeDocument/2006/relationships/font" Target="fonts/font3.fntdata" /><Relationship Id="rId33" Type="http://schemas.openxmlformats.org/officeDocument/2006/relationships/font" Target="fonts/font4.fntdata" /><Relationship Id="rId34" Type="http://schemas.openxmlformats.org/officeDocument/2006/relationships/font" Target="fonts/font5.fntdata" /><Relationship Id="rId35" Type="http://schemas.openxmlformats.org/officeDocument/2006/relationships/font" Target="fonts/font6.fntdata" /><Relationship Id="rId36" Type="http://schemas.openxmlformats.org/officeDocument/2006/relationships/font" Target="fonts/font7.fntdata" /><Relationship Id="rId37" Type="http://schemas.openxmlformats.org/officeDocument/2006/relationships/font" Target="fonts/font8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hyperlink" Target="mailto:information@transpacenergy.com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rasertech.com/geothermal/geothermal-multimedia/raser-begins-delivering-power-to-anaheim-califorina" TargetMode="External" /><Relationship Id="rId3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webstockpro.com/Corbis2/JS001589.Caution-Hot-Geothermal-Fluid-Photo/" TargetMode="External" /><Relationship Id="rId3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transpacenergy.com/" TargetMode="External" /><Relationship Id="rId3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hyperlink" Target="http://www.transpacenergy.com/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2179137"/>
            <a:ext cx="6101253" cy="12146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TransPacific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Energy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(TPE)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high-tech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corporation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designs,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builds,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owns,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operates,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sells</a:t>
            </a:r>
          </a:p>
          <a:p>
            <a:pPr marL="34290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installs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proprietary,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modular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Rankine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(“ORC”)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utilizing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multiple</a:t>
            </a:r>
          </a:p>
          <a:p>
            <a:pPr marL="34290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refrigerant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mixtures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maximize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recovery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convert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waste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directly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(75F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90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950F)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industrial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processes,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geothermal,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biomass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converting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electrical</a:t>
            </a:r>
          </a:p>
          <a:p>
            <a:pPr marL="34290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energy.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TPE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utilized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alternative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cooling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towers,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steam</a:t>
            </a:r>
          </a:p>
          <a:p>
            <a:pPr marL="34290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condensers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released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efficiently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generate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electricity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air-cooled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34290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water-cooled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condensers.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TPE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expands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dirty="0" sz="12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00000"/>
                </a:solidFill>
                <a:latin typeface="Calibri"/>
                <a:cs typeface="Calibri"/>
              </a:rPr>
              <a:t>Renewable</a:t>
            </a:r>
            <a:r>
              <a:rPr dirty="0" sz="12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1200" spc="1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activities,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</a:p>
          <a:p>
            <a:pPr marL="34290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details,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visit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our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www.transpacenergy.com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3569025"/>
            <a:ext cx="6018509" cy="483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TPE™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multi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component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fluids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environmentally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sound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nontoxic,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nonflammable,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contrast</a:t>
            </a:r>
          </a:p>
          <a:p>
            <a:pPr marL="34290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typical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Rankine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binary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cycles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fluids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34290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pentane,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isobutene,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butane,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propane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ammonia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instead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water.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4227393"/>
            <a:ext cx="5805736" cy="77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Count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2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TransPacific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Energy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efficient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waste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dirty="0" sz="12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recovery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generation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its</a:t>
            </a:r>
          </a:p>
          <a:p>
            <a:pPr marL="34290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propriety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renewable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12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technologies.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include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solar,</a:t>
            </a:r>
          </a:p>
          <a:p>
            <a:pPr marL="34290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geothermal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warm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ocean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waters.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deliver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innovative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solutions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34290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cleaner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greener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world.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stop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warming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our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green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12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conversion</a:t>
            </a:r>
          </a:p>
          <a:p>
            <a:pPr marL="34290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technology.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6944297"/>
            <a:ext cx="73197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Contact</a:t>
            </a:r>
            <a:r>
              <a:rPr dirty="0" sz="10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us;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" y="7137996"/>
            <a:ext cx="163824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TransPacific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Energy,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73717"/>
                </a:solidFill>
                <a:latin typeface="Calibri"/>
                <a:cs typeface="Calibri"/>
              </a:rPr>
              <a:t>Inc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39" y="7346632"/>
            <a:ext cx="130619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204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West</a:t>
            </a:r>
            <a:r>
              <a:rPr dirty="0" sz="10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Spear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Street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39" y="7529512"/>
            <a:ext cx="129804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Carson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City,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NV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89703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" y="7712392"/>
            <a:ext cx="2474368" cy="347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Tel: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619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272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9131,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760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659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8460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(WhatsApp)</a:t>
            </a:r>
          </a:p>
          <a:p>
            <a:pPr marL="0" marR="0">
              <a:lnSpc>
                <a:spcPts val="1000"/>
              </a:lnSpc>
              <a:spcBef>
                <a:spcPts val="43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Email:</a:t>
            </a:r>
            <a:r>
              <a:rPr dirty="0" sz="10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information@transpacenergy.com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40" y="2175610"/>
            <a:ext cx="111792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Market…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6490" y="2214521"/>
            <a:ext cx="631924" cy="315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TPE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3032860"/>
            <a:ext cx="3742335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Customers</a:t>
            </a:r>
            <a:r>
              <a:rPr dirty="0" sz="1800" spc="4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Worldwide…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Hot</a:t>
            </a:r>
            <a:r>
              <a:rPr dirty="0" sz="1800" spc="4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gas</a:t>
            </a:r>
            <a:r>
              <a:rPr dirty="0" sz="1800" spc="4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or</a:t>
            </a:r>
            <a:r>
              <a:rPr dirty="0" sz="18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Hot</a:t>
            </a:r>
            <a:r>
              <a:rPr dirty="0" sz="1800" spc="4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fluid</a:t>
            </a:r>
            <a:r>
              <a:rPr dirty="0" sz="1800" spc="4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applications;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3847514"/>
            <a:ext cx="2155157" cy="2580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PPP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using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fossil</a:t>
            </a:r>
            <a:r>
              <a:rPr dirty="0" sz="1500" spc="4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fuel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" y="4076114"/>
            <a:ext cx="4281388" cy="277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Solar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and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Geothermal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power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plants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Food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processing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facilities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Petrochemical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refinery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installations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Abundant/Live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oil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wells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Desalination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process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Biomass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applications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MWD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sites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Marine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transport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Ocean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warm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waters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(OTEC)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Cooling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Tower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replacements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and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substitutes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Condenser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Alternatives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Various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DOD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applications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739" y="2175610"/>
            <a:ext cx="324927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Market…</a:t>
            </a:r>
            <a:r>
              <a:rPr dirty="0" sz="1800" spc="49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Current</a:t>
            </a:r>
            <a:r>
              <a:rPr dirty="0" sz="1800" spc="49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and</a:t>
            </a:r>
            <a:r>
              <a:rPr dirty="0" sz="1800" spc="47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Future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6490" y="2214521"/>
            <a:ext cx="631924" cy="315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TPE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6998" y="200526"/>
            <a:ext cx="317147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FIELD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APPLICATIONS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OF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TPE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ORC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939" y="1056071"/>
            <a:ext cx="1845732" cy="8195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GAS</a:t>
            </a:r>
            <a:r>
              <a:rPr dirty="0" sz="1200" spc="31" b="1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FLARE:</a:t>
            </a:r>
          </a:p>
          <a:p>
            <a:pPr marL="0" marR="0">
              <a:lnSpc>
                <a:spcPts val="1165"/>
              </a:lnSpc>
              <a:spcBef>
                <a:spcPts val="97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Waste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landfill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Waste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water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treatment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plant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Refineries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Petrochemical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industries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939" y="2413384"/>
            <a:ext cx="1923352" cy="971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INDUSTRY</a:t>
            </a:r>
            <a:r>
              <a:rPr dirty="0" sz="1200" spc="31" b="1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EFFLUENT</a:t>
            </a:r>
            <a:r>
              <a:rPr dirty="0" sz="1200" b="1" u="sng">
                <a:solidFill>
                  <a:srgbClr val="000000"/>
                </a:solidFill>
                <a:latin typeface="UASNSH+Arial-BoldMT"/>
                <a:cs typeface="UASNSH+Arial-BoldMT"/>
              </a:rPr>
              <a:t>:</a:t>
            </a:r>
          </a:p>
          <a:p>
            <a:pPr marL="0" marR="0">
              <a:lnSpc>
                <a:spcPts val="1165"/>
              </a:lnSpc>
              <a:spcBef>
                <a:spcPts val="97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Paper</a:t>
            </a:r>
            <a:r>
              <a:rPr dirty="0" sz="1000" spc="2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industry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Glass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industry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Cement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industry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Food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industry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(sugar,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milk,…)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Biofuel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2939" y="3764346"/>
            <a:ext cx="1189945" cy="1002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THERMAL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PLANTS</a:t>
            </a:r>
            <a:r>
              <a:rPr dirty="0" sz="1200" b="1" u="sng">
                <a:solidFill>
                  <a:srgbClr val="000000"/>
                </a:solidFill>
                <a:latin typeface="UASNSH+Arial-BoldMT"/>
                <a:cs typeface="UASNSH+Arial-BoldMT"/>
              </a:rPr>
              <a:t>:</a:t>
            </a:r>
          </a:p>
          <a:p>
            <a:pPr marL="0" marR="0">
              <a:lnSpc>
                <a:spcPts val="1165"/>
              </a:lnSpc>
              <a:spcBef>
                <a:spcPts val="47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All</a:t>
            </a:r>
            <a:r>
              <a:rPr dirty="0" sz="1000" spc="2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fossil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fuel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Solar</a:t>
            </a:r>
            <a:r>
              <a:rPr dirty="0" sz="1000" spc="2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thermal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Geothermal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.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Energy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storage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0714" y="5491546"/>
            <a:ext cx="2495741" cy="8195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POWER</a:t>
            </a:r>
            <a:r>
              <a:rPr dirty="0" sz="1200" spc="33" b="1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PLANTS</a:t>
            </a:r>
            <a:r>
              <a:rPr dirty="0" sz="1200" b="1" u="sng">
                <a:solidFill>
                  <a:srgbClr val="000000"/>
                </a:solidFill>
                <a:latin typeface="UASNSH+Arial-BoldMT"/>
                <a:cs typeface="UASNSH+Arial-BoldMT"/>
              </a:rPr>
              <a:t>:</a:t>
            </a:r>
          </a:p>
          <a:p>
            <a:pPr marL="0" marR="0">
              <a:lnSpc>
                <a:spcPts val="1165"/>
              </a:lnSpc>
              <a:spcBef>
                <a:spcPts val="97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Cogeneration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(gas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turbine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engines)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Biomass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Biogas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Wind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turbine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5814" y="7868034"/>
            <a:ext cx="2222871" cy="514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OCEAN</a:t>
            </a:r>
            <a:r>
              <a:rPr dirty="0" sz="1200" spc="33" b="1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THERMAL</a:t>
            </a:r>
            <a:r>
              <a:rPr dirty="0" sz="1200" spc="31" b="1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ENERGY</a:t>
            </a:r>
            <a:r>
              <a:rPr dirty="0" sz="1200" b="1" u="sng">
                <a:solidFill>
                  <a:srgbClr val="000000"/>
                </a:solidFill>
                <a:latin typeface="UASNSH+Arial-BoldMT"/>
                <a:cs typeface="UASNSH+Arial-BoldMT"/>
              </a:rPr>
              <a:t>:</a:t>
            </a:r>
          </a:p>
          <a:p>
            <a:pPr marL="0" marR="0">
              <a:lnSpc>
                <a:spcPts val="1165"/>
              </a:lnSpc>
              <a:spcBef>
                <a:spcPts val="97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Coastal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activities</a:t>
            </a:r>
          </a:p>
          <a:p>
            <a:pPr marL="0" marR="0">
              <a:lnSpc>
                <a:spcPts val="1165"/>
              </a:lnSpc>
              <a:spcBef>
                <a:spcPts val="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Offshore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platform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5814" y="8349108"/>
            <a:ext cx="2720531" cy="18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Ocean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Thermal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Energy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Conversion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(OTEC)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251" y="1430877"/>
            <a:ext cx="4975032" cy="1383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3024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TransPacific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Renewable</a:t>
            </a:r>
          </a:p>
          <a:p>
            <a:pPr marL="1567015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Technologies</a:t>
            </a:r>
          </a:p>
          <a:p>
            <a:pPr marL="0" marR="0">
              <a:lnSpc>
                <a:spcPts val="3630"/>
              </a:lnSpc>
              <a:spcBef>
                <a:spcPts val="691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PV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Panels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251" y="2886199"/>
            <a:ext cx="3348485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PV-Thermal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251" y="3471415"/>
            <a:ext cx="4650822" cy="1098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CSP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ORC</a:t>
            </a:r>
          </a:p>
          <a:p>
            <a:pPr marL="0" marR="0">
              <a:lnSpc>
                <a:spcPts val="3630"/>
              </a:lnSpc>
              <a:spcBef>
                <a:spcPts val="865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Geothermal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251" y="4641847"/>
            <a:ext cx="3081888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Biomass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251" y="5227063"/>
            <a:ext cx="5861857" cy="1683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Hybrid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Remote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Areas</a:t>
            </a:r>
          </a:p>
          <a:p>
            <a:pPr marL="0" marR="0">
              <a:lnSpc>
                <a:spcPts val="3630"/>
              </a:lnSpc>
              <a:spcBef>
                <a:spcPts val="865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Clean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Generators</a:t>
            </a:r>
          </a:p>
          <a:p>
            <a:pPr marL="0" marR="0">
              <a:lnSpc>
                <a:spcPts val="3630"/>
              </a:lnSpc>
              <a:spcBef>
                <a:spcPts val="865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Lights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9251" y="6982710"/>
            <a:ext cx="5063435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Desalination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PV-Thermal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251" y="7567926"/>
            <a:ext cx="6122066" cy="148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3250" spc="65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Fuel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driven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Wind</a:t>
            </a:r>
          </a:p>
          <a:p>
            <a:pPr marL="34290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Hydrogen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</a:p>
          <a:p>
            <a:pPr marL="34290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Storage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3653" y="1463783"/>
            <a:ext cx="5000132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TransPacific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Renewable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</a:p>
          <a:p>
            <a:pPr marL="1588268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Technologies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8596" y="981494"/>
            <a:ext cx="559543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TransPacific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25971" y="981494"/>
            <a:ext cx="480742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CSP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ORC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8674" y="768134"/>
            <a:ext cx="4843690" cy="820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TransPacific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Geothermal</a:t>
            </a:r>
          </a:p>
          <a:p>
            <a:pPr marL="1500348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8622" y="562089"/>
            <a:ext cx="5289243" cy="1267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Biomass</a:t>
            </a:r>
            <a:r>
              <a:rPr dirty="0" sz="44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</a:p>
          <a:p>
            <a:pPr marL="1285664" marR="0">
              <a:lnSpc>
                <a:spcPts val="4400"/>
              </a:lnSpc>
              <a:spcBef>
                <a:spcPts val="879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Generation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9534" y="981494"/>
            <a:ext cx="5834757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TransPacific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Hybrid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328" y="721310"/>
            <a:ext cx="1726319" cy="332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0000ff"/>
                </a:solidFill>
                <a:latin typeface="HBALEL+Arial-BoldItalicMT"/>
                <a:cs typeface="HBALEL+Arial-BoldItalic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www.transpacenergy.com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Tel:</a:t>
            </a:r>
            <a:r>
              <a:rPr dirty="0" sz="1000" spc="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1-619</a:t>
            </a:r>
            <a:r>
              <a:rPr dirty="0" sz="10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272</a:t>
            </a:r>
            <a:r>
              <a:rPr dirty="0" sz="10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9131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6128" y="1181919"/>
            <a:ext cx="294602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UASNSH+Arial-BoldMT"/>
                <a:cs typeface="UASNSH+Arial-BoldMT"/>
              </a:rPr>
              <a:t>ORGANIC</a:t>
            </a:r>
            <a:r>
              <a:rPr dirty="0" sz="1400" b="1">
                <a:solidFill>
                  <a:srgbClr val="000000"/>
                </a:solidFill>
                <a:latin typeface="UASNSH+Arial-BoldMT"/>
                <a:cs typeface="UASNSH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UASNSH+Arial-BoldMT"/>
                <a:cs typeface="UASNSH+Arial-BoldMT"/>
              </a:rPr>
              <a:t>RANKINE</a:t>
            </a:r>
            <a:r>
              <a:rPr dirty="0" sz="1400" b="1">
                <a:solidFill>
                  <a:srgbClr val="000000"/>
                </a:solidFill>
                <a:latin typeface="UASNSH+Arial-BoldMT"/>
                <a:cs typeface="UASNSH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UASNSH+Arial-BoldMT"/>
                <a:cs typeface="UASNSH+Arial-BoldMT"/>
              </a:rPr>
              <a:t>CYCLE</a:t>
            </a:r>
            <a:r>
              <a:rPr dirty="0" sz="1400" b="1">
                <a:solidFill>
                  <a:srgbClr val="000000"/>
                </a:solidFill>
                <a:latin typeface="UASNSH+Arial-BoldMT"/>
                <a:cs typeface="UASNSH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UASNSH+Arial-BoldMT"/>
                <a:cs typeface="UASNSH+Arial-BoldMT"/>
              </a:rPr>
              <a:t>ORC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9" y="1443304"/>
            <a:ext cx="6330842" cy="789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The</a:t>
            </a:r>
            <a:r>
              <a:rPr dirty="0" sz="1000" spc="9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Rankine</a:t>
            </a:r>
            <a:r>
              <a:rPr dirty="0" sz="1000" spc="8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cycle</a:t>
            </a:r>
            <a:r>
              <a:rPr dirty="0" sz="1000" spc="10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is</a:t>
            </a:r>
            <a:r>
              <a:rPr dirty="0" sz="1000" spc="10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</a:t>
            </a:r>
            <a:r>
              <a:rPr dirty="0" sz="1000" spc="9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closed</a:t>
            </a:r>
            <a:r>
              <a:rPr dirty="0" sz="1000" spc="8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loop</a:t>
            </a:r>
            <a:r>
              <a:rPr dirty="0" sz="1000" spc="8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thermodynamic</a:t>
            </a:r>
            <a:r>
              <a:rPr dirty="0" sz="1000" spc="8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cycle</a:t>
            </a:r>
            <a:r>
              <a:rPr dirty="0" sz="1000" spc="10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with</a:t>
            </a:r>
            <a:r>
              <a:rPr dirty="0" sz="1000" spc="10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</a:t>
            </a:r>
            <a:r>
              <a:rPr dirty="0" sz="1000" spc="9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working</a:t>
            </a:r>
            <a:r>
              <a:rPr dirty="0" sz="1000" spc="9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fluid</a:t>
            </a:r>
            <a:r>
              <a:rPr dirty="0" sz="1000" spc="9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where</a:t>
            </a:r>
            <a:r>
              <a:rPr dirty="0" sz="1000" spc="9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an</a:t>
            </a:r>
            <a:r>
              <a:rPr dirty="0" sz="1000" spc="91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external</a:t>
            </a:r>
            <a:r>
              <a:rPr dirty="0" sz="1000" spc="8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heat</a:t>
            </a:r>
            <a:r>
              <a:rPr dirty="0" sz="1000" spc="8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source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generates</a:t>
            </a:r>
            <a:r>
              <a:rPr dirty="0" sz="1000" spc="5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steam</a:t>
            </a:r>
            <a:r>
              <a:rPr dirty="0" sz="1000" spc="8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at</a:t>
            </a:r>
            <a:r>
              <a:rPr dirty="0" sz="1000" spc="8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its</a:t>
            </a:r>
            <a:r>
              <a:rPr dirty="0" sz="1000" spc="9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boiler.</a:t>
            </a:r>
            <a:r>
              <a:rPr dirty="0" sz="1000" spc="81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Water</a:t>
            </a:r>
            <a:r>
              <a:rPr dirty="0" sz="1000" spc="8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is</a:t>
            </a:r>
            <a:r>
              <a:rPr dirty="0" sz="1000" spc="9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the</a:t>
            </a:r>
            <a:r>
              <a:rPr dirty="0" sz="1000" spc="7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working</a:t>
            </a:r>
            <a:r>
              <a:rPr dirty="0" sz="1000" spc="8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fluid.</a:t>
            </a:r>
            <a:r>
              <a:rPr dirty="0" sz="1000" spc="8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Steam</a:t>
            </a:r>
            <a:r>
              <a:rPr dirty="0" sz="1000" spc="7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turbines,</a:t>
            </a:r>
            <a:r>
              <a:rPr dirty="0" sz="1000" spc="7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installed</a:t>
            </a:r>
            <a:r>
              <a:rPr dirty="0" sz="1000" spc="7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in</a:t>
            </a:r>
            <a:r>
              <a:rPr dirty="0" sz="1000" spc="8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power</a:t>
            </a:r>
            <a:r>
              <a:rPr dirty="0" sz="1000" spc="81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plants</a:t>
            </a:r>
            <a:r>
              <a:rPr dirty="0" sz="1000" spc="7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(coal</a:t>
            </a:r>
            <a:r>
              <a:rPr dirty="0" sz="1000" spc="8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fired,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nuclear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or</a:t>
            </a:r>
            <a:r>
              <a:rPr dirty="0" sz="1000" spc="41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biomass)</a:t>
            </a:r>
            <a:r>
              <a:rPr dirty="0" sz="1000" spc="3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are</a:t>
            </a:r>
            <a:r>
              <a:rPr dirty="0" sz="1000" spc="3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based</a:t>
            </a:r>
            <a:r>
              <a:rPr dirty="0" sz="1000" spc="1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on</a:t>
            </a:r>
            <a:r>
              <a:rPr dirty="0" sz="10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the</a:t>
            </a:r>
            <a:r>
              <a:rPr dirty="0" sz="10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cycle.</a:t>
            </a:r>
            <a:r>
              <a:rPr dirty="0" sz="1000" spc="3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In</a:t>
            </a:r>
            <a:r>
              <a:rPr dirty="0" sz="1000" spc="3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an</a:t>
            </a:r>
            <a:r>
              <a:rPr dirty="0" sz="10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Organic</a:t>
            </a:r>
            <a:r>
              <a:rPr dirty="0" sz="10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Rankine</a:t>
            </a:r>
            <a:r>
              <a:rPr dirty="0" sz="1000" spc="2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cycle</a:t>
            </a:r>
            <a:r>
              <a:rPr dirty="0" sz="1000" spc="3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(ORC),</a:t>
            </a:r>
            <a:r>
              <a:rPr dirty="0" sz="1000" spc="5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the</a:t>
            </a:r>
            <a:r>
              <a:rPr dirty="0" sz="10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working</a:t>
            </a:r>
            <a:r>
              <a:rPr dirty="0" sz="1000" spc="3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fluid</a:t>
            </a:r>
            <a:r>
              <a:rPr dirty="0" sz="1000" spc="3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is</a:t>
            </a:r>
            <a:r>
              <a:rPr dirty="0" sz="1000" spc="4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not</a:t>
            </a:r>
            <a:r>
              <a:rPr dirty="0" sz="10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water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but</a:t>
            </a:r>
            <a:r>
              <a:rPr dirty="0" sz="1000" spc="5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an</a:t>
            </a:r>
            <a:r>
              <a:rPr dirty="0" sz="1000" spc="61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organic</a:t>
            </a:r>
            <a:r>
              <a:rPr dirty="0" sz="1000" spc="5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fluid</a:t>
            </a:r>
            <a:r>
              <a:rPr dirty="0" sz="1000" spc="6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such</a:t>
            </a:r>
            <a:r>
              <a:rPr dirty="0" sz="1000" spc="61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as</a:t>
            </a:r>
            <a:r>
              <a:rPr dirty="0" sz="1000" spc="6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butane</a:t>
            </a:r>
            <a:r>
              <a:rPr dirty="0" sz="1000" spc="41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or</a:t>
            </a:r>
            <a:r>
              <a:rPr dirty="0" sz="1000" spc="7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pentane,</a:t>
            </a:r>
            <a:r>
              <a:rPr dirty="0" sz="1000" spc="3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ammonia</a:t>
            </a:r>
            <a:r>
              <a:rPr dirty="0" sz="1000" spc="61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etc.</a:t>
            </a:r>
            <a:r>
              <a:rPr dirty="0" sz="1000" spc="6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This</a:t>
            </a:r>
            <a:r>
              <a:rPr dirty="0" sz="1000" spc="7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cycle</a:t>
            </a:r>
            <a:r>
              <a:rPr dirty="0" sz="1000" spc="7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is</a:t>
            </a:r>
            <a:r>
              <a:rPr dirty="0" sz="1000" spc="7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more</a:t>
            </a:r>
            <a:r>
              <a:rPr dirty="0" sz="1000" spc="7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suitable</a:t>
            </a:r>
            <a:r>
              <a:rPr dirty="0" sz="1000" spc="5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for</a:t>
            </a:r>
            <a:r>
              <a:rPr dirty="0" sz="1000" spc="7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low</a:t>
            </a:r>
            <a:r>
              <a:rPr dirty="0" sz="1000" spc="7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temperature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medium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heat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source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applications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than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steam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cycle.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48768" y="2696202"/>
            <a:ext cx="525065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ffffff"/>
                </a:solidFill>
                <a:latin typeface="WUGBHM+ArialMT"/>
                <a:cs typeface="WUGBHM+ArialMT"/>
              </a:rPr>
              <a:t>BOILER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77678" y="2697430"/>
            <a:ext cx="1076069" cy="332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HEAT</a:t>
            </a:r>
            <a:r>
              <a:rPr dirty="0" sz="10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SOURCE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UASNSH+Arial-BoldMT"/>
                <a:cs typeface="UASNSH+Arial-BoldMT"/>
              </a:rPr>
              <a:t>hot</a:t>
            </a:r>
            <a:r>
              <a:rPr dirty="0" sz="1000" b="1">
                <a:solidFill>
                  <a:srgbClr val="000000"/>
                </a:solidFill>
                <a:latin typeface="UASNSH+Arial-BoldMT"/>
                <a:cs typeface="UASNSH+Arial-BoldMT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water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4439" y="2945739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77678" y="3002230"/>
            <a:ext cx="1266717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Dry</a:t>
            </a:r>
            <a:r>
              <a:rPr dirty="0" sz="10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and</a:t>
            </a:r>
            <a:r>
              <a:rPr dirty="0" sz="10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wet</a:t>
            </a:r>
            <a:r>
              <a:rPr dirty="0" sz="10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gases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63315" y="3160052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20314" y="3231489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19512" y="4069345"/>
            <a:ext cx="60979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TURBINE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34815" y="4517364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48814" y="4588802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43113" y="5340953"/>
            <a:ext cx="92686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REGENERATOR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20127" y="5374614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66627" y="6164558"/>
            <a:ext cx="385278" cy="12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Entropy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75458" y="6166449"/>
            <a:ext cx="803742" cy="394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TPE’s</a:t>
            </a:r>
            <a:r>
              <a:rPr dirty="0" sz="80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 </a:t>
            </a:r>
            <a:r>
              <a:rPr dirty="0" sz="80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Organic</a:t>
            </a:r>
          </a:p>
          <a:p>
            <a:pPr marL="0" marR="0">
              <a:lnSpc>
                <a:spcPts val="885"/>
              </a:lnSpc>
              <a:spcBef>
                <a:spcPts val="24"/>
              </a:spcBef>
              <a:spcAft>
                <a:spcPts val="0"/>
              </a:spcAft>
            </a:pPr>
            <a:r>
              <a:rPr dirty="0" sz="80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Rankine</a:t>
            </a:r>
            <a:r>
              <a:rPr dirty="0" sz="80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 </a:t>
            </a:r>
            <a:r>
              <a:rPr dirty="0" sz="80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Cycle</a:t>
            </a:r>
          </a:p>
          <a:p>
            <a:pPr marL="0" marR="0">
              <a:lnSpc>
                <a:spcPts val="885"/>
              </a:lnSpc>
              <a:spcBef>
                <a:spcPts val="74"/>
              </a:spcBef>
              <a:spcAft>
                <a:spcPts val="0"/>
              </a:spcAft>
            </a:pPr>
            <a:r>
              <a:rPr dirty="0" sz="80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ORC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39" y="6360566"/>
            <a:ext cx="3074282" cy="922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1-2:</a:t>
            </a:r>
            <a:r>
              <a:rPr dirty="0" sz="12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fluid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(blend)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vaporized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superheated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evaporator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2-3:</a:t>
            </a:r>
            <a:r>
              <a:rPr dirty="0" sz="12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vapor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expanded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turbine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1439" y="7274966"/>
            <a:ext cx="3038563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3-4:</a:t>
            </a:r>
            <a:r>
              <a:rPr dirty="0" sz="12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Expanded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vapor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liquid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4-5:</a:t>
            </a:r>
            <a:r>
              <a:rPr dirty="0" sz="12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Vapor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condensed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439" y="7640726"/>
            <a:ext cx="3103311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5-6:</a:t>
            </a:r>
            <a:r>
              <a:rPr dirty="0" sz="12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liquid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pumped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6-1:</a:t>
            </a:r>
            <a:r>
              <a:rPr dirty="0" sz="12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Organic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liquid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heated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vapor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turbine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0000"/>
                </a:solidFill>
                <a:latin typeface="Calibri"/>
                <a:cs typeface="Calibri"/>
              </a:rPr>
              <a:t>outlet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95154" y="7889923"/>
            <a:ext cx="545938" cy="12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Temperature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56271" y="8399624"/>
            <a:ext cx="628903" cy="2725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WSHCTM+TimesNewRomanPSMT"/>
                <a:cs typeface="WSHCTM+TimesNewRomanPSMT"/>
              </a:rPr>
              <a:t>Blend</a:t>
            </a:r>
          </a:p>
          <a:p>
            <a:pPr marL="0" marR="0">
              <a:lnSpc>
                <a:spcPts val="885"/>
              </a:lnSpc>
              <a:spcBef>
                <a:spcPts val="24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WSHCTM+TimesNewRomanPSMT"/>
                <a:cs typeface="WSHCTM+TimesNewRomanPSMT"/>
              </a:rPr>
              <a:t>Single</a:t>
            </a:r>
            <a:r>
              <a:rPr dirty="0" sz="800">
                <a:solidFill>
                  <a:srgbClr val="000000"/>
                </a:solidFill>
                <a:latin typeface="WSHCTM+TimesNewRomanPSMT"/>
                <a:cs typeface="WSHCTM+TimesNewRomanPSMT"/>
              </a:rPr>
              <a:t> </a:t>
            </a:r>
            <a:r>
              <a:rPr dirty="0" sz="800">
                <a:solidFill>
                  <a:srgbClr val="000000"/>
                </a:solidFill>
                <a:latin typeface="WSHCTM+TimesNewRomanPSMT"/>
                <a:cs typeface="WSHCTM+TimesNewRomanPSMT"/>
              </a:rPr>
              <a:t>fluid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4474" y="768134"/>
            <a:ext cx="4830484" cy="820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TransPacific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Water</a:t>
            </a:r>
          </a:p>
          <a:p>
            <a:pPr marL="1561405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Generator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9217" y="981494"/>
            <a:ext cx="4765927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TransPacific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Lights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8092" y="554774"/>
            <a:ext cx="5602464" cy="820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TransPacific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Desalination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1856432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PV-Thermal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4420" y="308801"/>
            <a:ext cx="5969706" cy="176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Fuel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driven</a:t>
            </a:r>
            <a:r>
              <a:rPr dirty="0" sz="40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40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Solar</a:t>
            </a:r>
            <a:r>
              <a:rPr dirty="0" sz="40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183331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Wind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40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Hydrogen</a:t>
            </a:r>
          </a:p>
          <a:p>
            <a:pPr marL="1772294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6044" y="960463"/>
            <a:ext cx="523956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CPV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Hydrogen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6893" y="2280815"/>
            <a:ext cx="6224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UGBHM+ArialMT"/>
                <a:cs typeface="WUGBHM+ArialMT"/>
              </a:rPr>
              <a:t>CPV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097" y="7492620"/>
            <a:ext cx="6234962" cy="1361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UASNSH+Arial-BoldMT"/>
                <a:cs typeface="UASNSH+Arial-BoldMT"/>
              </a:rPr>
              <a:t>Application</a:t>
            </a:r>
            <a:r>
              <a:rPr dirty="0" sz="1800" b="1">
                <a:solidFill>
                  <a:srgbClr val="000000"/>
                </a:solidFill>
                <a:latin typeface="UASNSH+Arial-BoldMT"/>
                <a:cs typeface="UASNSH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UASNSH+Arial-BoldMT"/>
                <a:cs typeface="UASNSH+Arial-BoldMT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UASNSH+Arial-BoldMT"/>
                <a:cs typeface="UASNSH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UASNSH+Arial-BoldMT"/>
                <a:cs typeface="UASNSH+Arial-BoldMT"/>
              </a:rPr>
              <a:t>Core</a:t>
            </a:r>
            <a:r>
              <a:rPr dirty="0" sz="1800" b="1">
                <a:solidFill>
                  <a:srgbClr val="000000"/>
                </a:solidFill>
                <a:latin typeface="UASNSH+Arial-BoldMT"/>
                <a:cs typeface="UASNSH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UASNSH+Arial-BoldMT"/>
                <a:cs typeface="UASNSH+Arial-BoldMT"/>
              </a:rPr>
              <a:t>Benefits</a:t>
            </a:r>
          </a:p>
          <a:p>
            <a:pPr marL="0" marR="0">
              <a:lnSpc>
                <a:spcPts val="1619"/>
              </a:lnSpc>
              <a:spcBef>
                <a:spcPts val="76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Technology: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CPV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Hydrogen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Plant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more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efficient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than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any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other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existing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Renewable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Technologies.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overall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energy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efficiency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Solar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Hydrogen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Plant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is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28%.</a:t>
            </a:r>
          </a:p>
          <a:p>
            <a:pPr marL="0" marR="0">
              <a:lnSpc>
                <a:spcPts val="1619"/>
              </a:lnSpc>
              <a:spcBef>
                <a:spcPts val="1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Economical: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lowest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LCOH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cost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(1.38/kg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H2)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in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Hydrogen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industry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(SMR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$2.08/kg)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9097" y="8824583"/>
            <a:ext cx="6460972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It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can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produce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Electricity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-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Levelized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Cost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Electricity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(LCOE)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-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UGBHM+ArialMT"/>
                <a:cs typeface="WUGBHM+ArialMT"/>
              </a:rPr>
              <a:t>$0.021/kWh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6440" y="2043071"/>
            <a:ext cx="631924" cy="315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TPE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39" y="2478505"/>
            <a:ext cx="487569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24d1a"/>
                </a:solidFill>
                <a:latin typeface="WUGBHM+ArialMT"/>
                <a:cs typeface="WUGBHM+ArialMT"/>
              </a:rPr>
              <a:t>Value</a:t>
            </a:r>
            <a:r>
              <a:rPr dirty="0" sz="1800">
                <a:solidFill>
                  <a:srgbClr val="f24d1a"/>
                </a:solidFill>
                <a:latin typeface="WUGBHM+ArialMT"/>
                <a:cs typeface="WUGBHM+ArialMT"/>
              </a:rPr>
              <a:t> </a:t>
            </a:r>
            <a:r>
              <a:rPr dirty="0" sz="1800">
                <a:solidFill>
                  <a:srgbClr val="f24d1a"/>
                </a:solidFill>
                <a:latin typeface="WUGBHM+ArialMT"/>
                <a:cs typeface="WUGBHM+ArialMT"/>
              </a:rPr>
              <a:t>proposition:</a:t>
            </a:r>
            <a:r>
              <a:rPr dirty="0" sz="1800">
                <a:solidFill>
                  <a:srgbClr val="f24d1a"/>
                </a:solidFill>
                <a:latin typeface="WUGBHM+ArialMT"/>
                <a:cs typeface="WUGBHM+ArialMT"/>
              </a:rPr>
              <a:t> </a:t>
            </a:r>
            <a:r>
              <a:rPr dirty="0" sz="1800">
                <a:solidFill>
                  <a:srgbClr val="f24d1a"/>
                </a:solidFill>
                <a:latin typeface="WUGBHM+ArialMT"/>
                <a:cs typeface="WUGBHM+ArialMT"/>
              </a:rPr>
              <a:t>Why</a:t>
            </a:r>
            <a:r>
              <a:rPr dirty="0" sz="1800">
                <a:solidFill>
                  <a:srgbClr val="f24d1a"/>
                </a:solidFill>
                <a:latin typeface="WUGBHM+ArialMT"/>
                <a:cs typeface="WUGBHM+ArialMT"/>
              </a:rPr>
              <a:t> </a:t>
            </a:r>
            <a:r>
              <a:rPr dirty="0" sz="1800">
                <a:solidFill>
                  <a:srgbClr val="f24d1a"/>
                </a:solidFill>
                <a:latin typeface="WUGBHM+ArialMT"/>
                <a:cs typeface="WUGBHM+ArialMT"/>
              </a:rPr>
              <a:t>Refrigerant</a:t>
            </a:r>
            <a:r>
              <a:rPr dirty="0" sz="1800">
                <a:solidFill>
                  <a:srgbClr val="f24d1a"/>
                </a:solidFill>
                <a:latin typeface="WUGBHM+ArialMT"/>
                <a:cs typeface="WUGBHM+ArialMT"/>
              </a:rPr>
              <a:t> </a:t>
            </a:r>
            <a:r>
              <a:rPr dirty="0" sz="1800">
                <a:solidFill>
                  <a:srgbClr val="f24d1a"/>
                </a:solidFill>
                <a:latin typeface="WUGBHM+ArialMT"/>
                <a:cs typeface="WUGBHM+ArialMT"/>
              </a:rPr>
              <a:t>Mixtures?!!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189" y="3251892"/>
            <a:ext cx="3762400" cy="394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  <a:r>
              <a:rPr dirty="0" sz="125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Pure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Refrigerants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boil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at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constant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but</a:t>
            </a:r>
            <a:r>
              <a:rPr dirty="0" sz="1200" spc="-23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 b="1">
                <a:solidFill>
                  <a:srgbClr val="f24d1a"/>
                </a:solidFill>
                <a:latin typeface="HBALEL+Arial-BoldItalicMT"/>
                <a:cs typeface="HBALEL+Arial-BoldItalicMT"/>
              </a:rPr>
              <a:t>blends</a:t>
            </a:r>
            <a:r>
              <a:rPr dirty="0" sz="1200" spc="50" b="1">
                <a:solidFill>
                  <a:srgbClr val="f24d1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boil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at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24d1a"/>
                </a:solidFill>
                <a:latin typeface="HBALEL+Arial-BoldItalicMT"/>
                <a:cs typeface="HBALEL+Arial-BoldItalicMT"/>
              </a:rPr>
              <a:t>variable</a:t>
            </a:r>
            <a:r>
              <a:rPr dirty="0" sz="1200" spc="30" b="1">
                <a:solidFill>
                  <a:srgbClr val="f24d1a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saturation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temperatures.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7189" y="3745668"/>
            <a:ext cx="2873680" cy="232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Benefits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of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TPE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refrigerant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Mixtures: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38593" y="3888399"/>
            <a:ext cx="206406" cy="1435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8539" y="4024560"/>
            <a:ext cx="225418" cy="232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91589" y="4046199"/>
            <a:ext cx="2894838" cy="537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Unique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ability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to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customize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refrigerant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mixture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for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maximum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heat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recovery,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less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heat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losses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and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power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production.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50660" y="4082046"/>
            <a:ext cx="258142" cy="12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000000"/>
                </a:solidFill>
                <a:latin typeface="WSHCTM+TimesNewRomanPSMT"/>
                <a:cs typeface="WSHCTM+TimesNewRomanPSMT"/>
              </a:rPr>
              <a:t>Heat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50660" y="4264926"/>
            <a:ext cx="359791" cy="12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000000"/>
                </a:solidFill>
                <a:latin typeface="WSHCTM+TimesNewRomanPSMT"/>
                <a:cs typeface="WSHCTM+TimesNewRomanPSMT"/>
              </a:rPr>
              <a:t>Mixture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0660" y="4447806"/>
            <a:ext cx="275220" cy="213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000000"/>
                </a:solidFill>
                <a:latin typeface="WSHCTM+TimesNewRomanPSMT"/>
                <a:cs typeface="WSHCTM+TimesNewRomanPSMT"/>
              </a:rPr>
              <a:t>Pure</a:t>
            </a:r>
          </a:p>
          <a:p>
            <a:pPr marL="0" marR="0">
              <a:lnSpc>
                <a:spcPts val="664"/>
              </a:lnSpc>
              <a:spcBef>
                <a:spcPts val="5"/>
              </a:spcBef>
              <a:spcAft>
                <a:spcPts val="0"/>
              </a:spcAft>
            </a:pPr>
            <a:r>
              <a:rPr dirty="0" sz="600">
                <a:solidFill>
                  <a:srgbClr val="000000"/>
                </a:solidFill>
                <a:latin typeface="WSHCTM+TimesNewRomanPSMT"/>
                <a:cs typeface="WSHCTM+TimesNewRomanPSMT"/>
              </a:rPr>
              <a:t>Fluid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18539" y="4649308"/>
            <a:ext cx="225418" cy="700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  <a:p>
            <a:pPr marL="0" marR="0">
              <a:lnSpc>
                <a:spcPts val="1531"/>
              </a:lnSpc>
              <a:spcBef>
                <a:spcPts val="2153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91589" y="4653701"/>
            <a:ext cx="2681449" cy="414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Efficient</a:t>
            </a:r>
            <a:r>
              <a:rPr dirty="0" sz="1200" spc="-18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H</a:t>
            </a:r>
            <a:r>
              <a:rPr dirty="0" sz="1350" b="1">
                <a:solidFill>
                  <a:srgbClr val="ffffff"/>
                </a:solidFill>
                <a:latin typeface="UASNSH+Arial-BoldMT"/>
                <a:cs typeface="UASNSH+Arial-BoldMT"/>
              </a:rPr>
              <a:t>e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at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Recovery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Direct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and</a:t>
            </a:r>
          </a:p>
          <a:p>
            <a:pPr marL="0" marR="0">
              <a:lnSpc>
                <a:spcPts val="1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Indirect:</a:t>
            </a:r>
            <a:r>
              <a:rPr dirty="0" sz="1350" spc="375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 b="1">
                <a:solidFill>
                  <a:srgbClr val="ffffff"/>
                </a:solidFill>
                <a:latin typeface="UASNSH+Arial-BoldMT"/>
                <a:cs typeface="UASNSH+Arial-BoldMT"/>
              </a:rPr>
              <a:t>(80-1000F)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33804" y="5138907"/>
            <a:ext cx="149717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Wide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applications: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29613" y="5417799"/>
            <a:ext cx="2222817" cy="372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25">
                <a:solidFill>
                  <a:srgbClr val="ffffff"/>
                </a:solidFill>
                <a:latin typeface="WUGBHM+ArialMT"/>
                <a:cs typeface="WUGBHM+ArialMT"/>
              </a:rPr>
              <a:t>-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Hot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fluids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: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Gray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water,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Solar,</a:t>
            </a:r>
          </a:p>
          <a:p>
            <a:pPr marL="61976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Geothermal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29613" y="5861284"/>
            <a:ext cx="230436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25">
                <a:solidFill>
                  <a:srgbClr val="ffffff"/>
                </a:solidFill>
                <a:latin typeface="WUGBHM+ArialMT"/>
                <a:cs typeface="WUGBHM+ArialMT"/>
              </a:rPr>
              <a:t>-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Hot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gases:</a:t>
            </a:r>
            <a:r>
              <a:rPr dirty="0" sz="1200" b="1">
                <a:solidFill>
                  <a:srgbClr val="ffffff"/>
                </a:solidFill>
                <a:latin typeface="UASNSH+Arial-BoldMT"/>
                <a:cs typeface="UASNSH+Arial-Bold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Flue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gases,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Hot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air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18539" y="6118536"/>
            <a:ext cx="225418" cy="890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  <a:p>
            <a:pPr marL="0" marR="0">
              <a:lnSpc>
                <a:spcPts val="1531"/>
              </a:lnSpc>
              <a:spcBef>
                <a:spcPts val="106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  <a:p>
            <a:pPr marL="0" marR="0">
              <a:lnSpc>
                <a:spcPts val="1531"/>
              </a:lnSpc>
              <a:spcBef>
                <a:spcPts val="106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91589" y="6140175"/>
            <a:ext cx="149019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Economically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viable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70029" y="6226039"/>
            <a:ext cx="206406" cy="1435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" b="1">
                <a:solidFill>
                  <a:srgbClr val="000000"/>
                </a:solidFill>
                <a:latin typeface="BWCTBE+TimesNewRomanPS-BoldMT"/>
                <a:cs typeface="BWCTBE+TimesNewRomanPS-BoldMT"/>
              </a:rPr>
              <a:t>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91589" y="6469360"/>
            <a:ext cx="169349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Environmentally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sound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33804" y="6798543"/>
            <a:ext cx="223464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Built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as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per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Industry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WUGBHM+ArialMT"/>
                <a:cs typeface="WUGBHM+ArialMT"/>
              </a:rPr>
              <a:t>Standards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785762"/>
            <a:ext cx="1726319" cy="332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0000ff"/>
                </a:solidFill>
                <a:latin typeface="HBALEL+Arial-BoldItalicMT"/>
                <a:cs typeface="HBALEL+Arial-BoldItalic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www.transpacenergy.com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Tel:</a:t>
            </a:r>
            <a:r>
              <a:rPr dirty="0" sz="1000" spc="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1-619</a:t>
            </a:r>
            <a:r>
              <a:rPr dirty="0" sz="10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272</a:t>
            </a:r>
            <a:r>
              <a:rPr dirty="0" sz="10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9131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189" y="1241592"/>
            <a:ext cx="6353228" cy="864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TransPacific</a:t>
            </a:r>
            <a:r>
              <a:rPr dirty="0" sz="1100" spc="57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Energy</a:t>
            </a:r>
            <a:r>
              <a:rPr dirty="0" sz="1100" spc="58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(TPE)</a:t>
            </a:r>
            <a:r>
              <a:rPr dirty="0" sz="1100" spc="57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ORC</a:t>
            </a:r>
            <a:r>
              <a:rPr dirty="0" sz="1100" spc="57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uses</a:t>
            </a:r>
            <a:r>
              <a:rPr dirty="0" sz="1100" spc="57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environmentally</a:t>
            </a:r>
            <a:r>
              <a:rPr dirty="0" sz="1100" spc="58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sound</a:t>
            </a:r>
            <a:r>
              <a:rPr dirty="0" sz="1100" spc="57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refrigerant</a:t>
            </a:r>
            <a:r>
              <a:rPr dirty="0" sz="1100" spc="55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mixtures</a:t>
            </a:r>
            <a:r>
              <a:rPr dirty="0" sz="1100" spc="56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(blend)</a:t>
            </a:r>
          </a:p>
          <a:p>
            <a:pPr marL="0" marR="0">
              <a:lnSpc>
                <a:spcPts val="1228"/>
              </a:lnSpc>
              <a:spcBef>
                <a:spcPts val="9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formulated</a:t>
            </a:r>
            <a:r>
              <a:rPr dirty="0" sz="1100" spc="22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to</a:t>
            </a:r>
            <a:r>
              <a:rPr dirty="0" sz="1100" spc="22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maximize</a:t>
            </a:r>
            <a:r>
              <a:rPr dirty="0" sz="1100" spc="23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heat</a:t>
            </a:r>
            <a:r>
              <a:rPr dirty="0" sz="1100" spc="2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recovery</a:t>
            </a:r>
            <a:r>
              <a:rPr dirty="0" sz="1100" spc="2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at</a:t>
            </a:r>
            <a:r>
              <a:rPr dirty="0" sz="1100" spc="2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heat</a:t>
            </a:r>
            <a:r>
              <a:rPr dirty="0" sz="1100" spc="2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source</a:t>
            </a:r>
            <a:r>
              <a:rPr dirty="0" sz="1100" spc="2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temperatures</a:t>
            </a:r>
            <a:r>
              <a:rPr dirty="0" sz="1100" spc="21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from</a:t>
            </a:r>
            <a:r>
              <a:rPr dirty="0" sz="1100" spc="21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25°C</a:t>
            </a:r>
            <a:r>
              <a:rPr dirty="0" sz="1100" spc="23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up</a:t>
            </a:r>
            <a:r>
              <a:rPr dirty="0" sz="1100" spc="23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to</a:t>
            </a:r>
            <a:r>
              <a:rPr dirty="0" sz="1100" spc="22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500°C</a:t>
            </a:r>
            <a:r>
              <a:rPr dirty="0" sz="1100" spc="23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with</a:t>
            </a:r>
          </a:p>
          <a:p>
            <a:pPr marL="0" marR="0">
              <a:lnSpc>
                <a:spcPts val="1228"/>
              </a:lnSpc>
              <a:spcBef>
                <a:spcPts val="14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enhanced</a:t>
            </a:r>
            <a:r>
              <a:rPr dirty="0" sz="1100" spc="5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electrical</a:t>
            </a:r>
            <a:r>
              <a:rPr dirty="0" sz="1100" spc="6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efficiency</a:t>
            </a:r>
            <a:r>
              <a:rPr dirty="0" sz="1100" spc="5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up</a:t>
            </a:r>
            <a:r>
              <a:rPr dirty="0" sz="1100" spc="5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to</a:t>
            </a:r>
            <a:r>
              <a:rPr dirty="0" sz="1100" spc="4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35%.</a:t>
            </a:r>
            <a:r>
              <a:rPr dirty="0" sz="1100" spc="4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This</a:t>
            </a:r>
            <a:r>
              <a:rPr dirty="0" sz="1100" spc="6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permits</a:t>
            </a:r>
            <a:r>
              <a:rPr dirty="0" sz="1100" spc="4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</a:t>
            </a:r>
            <a:r>
              <a:rPr dirty="0" sz="1100" spc="5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wide</a:t>
            </a:r>
            <a:r>
              <a:rPr dirty="0" sz="1100" spc="6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range</a:t>
            </a:r>
            <a:r>
              <a:rPr dirty="0" sz="1100" spc="5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of</a:t>
            </a:r>
            <a:r>
              <a:rPr dirty="0" sz="1100" spc="4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applications</a:t>
            </a:r>
            <a:r>
              <a:rPr dirty="0" sz="1100" spc="71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of</a:t>
            </a:r>
            <a:r>
              <a:rPr dirty="0" sz="1100" spc="4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the</a:t>
            </a:r>
            <a:r>
              <a:rPr dirty="0" sz="1100" spc="5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TPE</a:t>
            </a:r>
            <a:r>
              <a:rPr dirty="0" sz="1100" spc="6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ORC</a:t>
            </a:r>
          </a:p>
          <a:p>
            <a:pPr marL="0" marR="0">
              <a:lnSpc>
                <a:spcPts val="1228"/>
              </a:lnSpc>
              <a:spcBef>
                <a:spcPts val="9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to</a:t>
            </a:r>
            <a:r>
              <a:rPr dirty="0" sz="1100" spc="15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generate</a:t>
            </a:r>
            <a:r>
              <a:rPr dirty="0" sz="1100" spc="16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power</a:t>
            </a:r>
            <a:r>
              <a:rPr dirty="0" sz="1100" spc="16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from</a:t>
            </a:r>
            <a:r>
              <a:rPr dirty="0" sz="1100" spc="15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waste</a:t>
            </a:r>
            <a:r>
              <a:rPr dirty="0" sz="1100" spc="16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16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untapped</a:t>
            </a:r>
            <a:r>
              <a:rPr dirty="0" sz="1100" spc="16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heat</a:t>
            </a:r>
            <a:r>
              <a:rPr dirty="0" sz="1100" spc="16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sources</a:t>
            </a:r>
            <a:r>
              <a:rPr dirty="0" sz="1100" spc="162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such</a:t>
            </a:r>
            <a:r>
              <a:rPr dirty="0" sz="1100" spc="16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as</a:t>
            </a:r>
            <a:r>
              <a:rPr dirty="0" sz="1100" spc="164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liquid</a:t>
            </a:r>
            <a:r>
              <a:rPr dirty="0" sz="1100" spc="183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16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effluent</a:t>
            </a:r>
            <a:r>
              <a:rPr dirty="0" sz="1100" spc="15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flue</a:t>
            </a:r>
            <a:r>
              <a:rPr dirty="0" sz="1100" spc="16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gases.</a:t>
            </a:r>
          </a:p>
          <a:p>
            <a:pPr marL="0" marR="0">
              <a:lnSpc>
                <a:spcPts val="1228"/>
              </a:lnSpc>
              <a:spcBef>
                <a:spcPts val="9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Typical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turbo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generator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shown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below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is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for</a:t>
            </a:r>
            <a:r>
              <a:rPr dirty="0" sz="11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illustration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purposes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only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final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product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may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vary.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1789" y="5288446"/>
            <a:ext cx="1834275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TPE</a:t>
            </a:r>
            <a:r>
              <a:rPr dirty="0" sz="1100" spc="30" b="1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ORC</a:t>
            </a:r>
            <a:r>
              <a:rPr dirty="0" sz="1100" spc="30" b="1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ADVANTAGES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789" y="5451265"/>
            <a:ext cx="4668137" cy="2881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Enhanced</a:t>
            </a:r>
            <a:r>
              <a:rPr dirty="0" sz="1100" spc="3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Heat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to</a:t>
            </a:r>
            <a:r>
              <a:rPr dirty="0" sz="11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power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electrical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efficiency</a:t>
            </a:r>
          </a:p>
          <a:p>
            <a:pPr marL="0" marR="0">
              <a:lnSpc>
                <a:spcPts val="127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Variable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boiling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temperature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to</a:t>
            </a:r>
            <a:r>
              <a:rPr dirty="0" sz="11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enhance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heat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recovery</a:t>
            </a:r>
          </a:p>
          <a:p>
            <a:pPr marL="0" marR="0">
              <a:lnSpc>
                <a:spcPts val="127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Hermetically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sealed,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no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gear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box</a:t>
            </a:r>
          </a:p>
          <a:p>
            <a:pPr marL="0" marR="0">
              <a:lnSpc>
                <a:spcPts val="127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Availability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higher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than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80%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efficient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at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wide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range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of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temperatures</a:t>
            </a:r>
          </a:p>
          <a:p>
            <a:pPr marL="0" marR="0">
              <a:lnSpc>
                <a:spcPts val="1276"/>
              </a:lnSpc>
              <a:spcBef>
                <a:spcPts val="9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Easy</a:t>
            </a:r>
            <a:r>
              <a:rPr dirty="0" sz="11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to</a:t>
            </a:r>
            <a:r>
              <a:rPr dirty="0" sz="11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install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limited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footprint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(skid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mounted)</a:t>
            </a:r>
          </a:p>
          <a:p>
            <a:pPr marL="0" marR="0">
              <a:lnSpc>
                <a:spcPts val="127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Simple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automated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operation,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PM</a:t>
            </a:r>
            <a:r>
              <a:rPr dirty="0" sz="11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Ethernet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PLC</a:t>
            </a:r>
          </a:p>
          <a:p>
            <a:pPr marL="0" marR="0">
              <a:lnSpc>
                <a:spcPts val="127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Low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operation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maintenance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cost</a:t>
            </a:r>
          </a:p>
          <a:p>
            <a:pPr marL="0" marR="0">
              <a:lnSpc>
                <a:spcPts val="127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Innovative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certified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refrigerant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mixture</a:t>
            </a:r>
          </a:p>
          <a:p>
            <a:pPr marL="0" marR="0">
              <a:lnSpc>
                <a:spcPts val="127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Nonflammable,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nontoxic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working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fluids</a:t>
            </a:r>
          </a:p>
          <a:p>
            <a:pPr marL="0" marR="0">
              <a:lnSpc>
                <a:spcPts val="1276"/>
              </a:lnSpc>
              <a:spcBef>
                <a:spcPts val="9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Broad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Temperature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Applications</a:t>
            </a:r>
          </a:p>
          <a:p>
            <a:pPr marL="0" marR="0">
              <a:lnSpc>
                <a:spcPts val="127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Thermal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storage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uses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patent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technology;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environmentally</a:t>
            </a:r>
          </a:p>
          <a:p>
            <a:pPr marL="0" marR="0">
              <a:lnSpc>
                <a:spcPts val="122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sound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phase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change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material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that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meets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codes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flame</a:t>
            </a:r>
          </a:p>
          <a:p>
            <a:pPr marL="0" marR="0">
              <a:lnSpc>
                <a:spcPts val="1228"/>
              </a:lnSpc>
              <a:spcBef>
                <a:spcPts val="9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spread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standards,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provides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24/7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power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for</a:t>
            </a:r>
            <a:r>
              <a:rPr dirty="0" sz="1100" spc="30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solar,</a:t>
            </a:r>
          </a:p>
          <a:p>
            <a:pPr marL="0" marR="0">
              <a:lnSpc>
                <a:spcPts val="1228"/>
              </a:lnSpc>
              <a:spcBef>
                <a:spcPts val="9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geothermal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load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shaving</a:t>
            </a:r>
          </a:p>
          <a:p>
            <a:pPr marL="0" marR="0">
              <a:lnSpc>
                <a:spcPts val="1276"/>
              </a:lnSpc>
              <a:spcBef>
                <a:spcPts val="5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KPGSDF+Wingdings-Regular"/>
                <a:cs typeface="KPGSDF+Wingdings-Regular"/>
              </a:rPr>
              <a:t>Ø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Environmentally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sound;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no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fuel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consumption,</a:t>
            </a:r>
          </a:p>
          <a:p>
            <a:pPr marL="0" marR="0">
              <a:lnSpc>
                <a:spcPts val="122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reduce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carbon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emission,</a:t>
            </a:r>
            <a:r>
              <a:rPr dirty="0" sz="1100" spc="28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greenhouse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gases,</a:t>
            </a:r>
          </a:p>
          <a:p>
            <a:pPr marL="0" marR="0">
              <a:lnSpc>
                <a:spcPts val="1228"/>
              </a:lnSpc>
              <a:spcBef>
                <a:spcPts val="9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zero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acid</a:t>
            </a:r>
            <a:r>
              <a:rPr dirty="0" sz="1100" spc="29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100">
                <a:solidFill>
                  <a:srgbClr val="000000"/>
                </a:solidFill>
                <a:latin typeface="VTNQUS+Arial-ItalicMT"/>
                <a:cs typeface="VTNQUS+Arial-ItalicMT"/>
              </a:rPr>
              <a:t>rain.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1789" y="8473606"/>
            <a:ext cx="3709787" cy="530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TPE</a:t>
            </a:r>
            <a:r>
              <a:rPr dirty="0" sz="1100" spc="30" b="1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ORC</a:t>
            </a:r>
            <a:r>
              <a:rPr dirty="0" sz="1100" spc="30" b="1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 b="1" u="sng">
                <a:solidFill>
                  <a:srgbClr val="000000"/>
                </a:solidFill>
                <a:latin typeface="HBALEL+Arial-BoldItalicMT"/>
                <a:cs typeface="HBALEL+Arial-BoldItalicMT"/>
              </a:rPr>
              <a:t>UNITS:</a:t>
            </a:r>
          </a:p>
          <a:p>
            <a:pPr marL="0" marR="0">
              <a:lnSpc>
                <a:spcPts val="1284"/>
              </a:lnSpc>
              <a:spcBef>
                <a:spcPts val="95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Custom-made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&amp;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turn-key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Systems: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100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KW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to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5,000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KW</a:t>
            </a:r>
          </a:p>
          <a:p>
            <a:pPr marL="0" marR="0">
              <a:lnSpc>
                <a:spcPts val="1284"/>
              </a:lnSpc>
              <a:spcBef>
                <a:spcPts val="35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Multiple,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Split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and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Cascade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WUGBHM+ArialMT"/>
                <a:cs typeface="WUGBHM+ArialMT"/>
              </a:rPr>
              <a:t>units.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0352" y="7874266"/>
            <a:ext cx="1520190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Intellectual</a:t>
            </a:r>
            <a:r>
              <a:rPr dirty="0" sz="10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 b="1">
                <a:solidFill>
                  <a:srgbClr val="000000"/>
                </a:solidFill>
                <a:latin typeface="HBALEL+Arial-BoldItalicMT"/>
                <a:cs typeface="HBALEL+Arial-BoldItalicMT"/>
              </a:rPr>
              <a:t>Properties: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352" y="8020918"/>
            <a:ext cx="199085" cy="796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</a:p>
          <a:p>
            <a:pPr marL="0" marR="0">
              <a:lnSpc>
                <a:spcPts val="1173"/>
              </a:lnSpc>
              <a:spcBef>
                <a:spcPts val="1226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</a:p>
          <a:p>
            <a:pPr marL="0" marR="0">
              <a:lnSpc>
                <a:spcPts val="1173"/>
              </a:lnSpc>
              <a:spcBef>
                <a:spcPts val="1226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UGBHM+ArialMT"/>
                <a:cs typeface="WUGBHM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3252" y="8026666"/>
            <a:ext cx="6113034" cy="789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Electric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Power</a:t>
            </a:r>
            <a:r>
              <a:rPr dirty="0" sz="1000" spc="2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Generator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Using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Rankine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Cycle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Drive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with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Refrigerant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Mixtures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Exhaust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Combustion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Products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as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Heat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Source,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US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Patent,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USPO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8276383,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2012.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Power</a:t>
            </a:r>
            <a:r>
              <a:rPr dirty="0" sz="1000" spc="2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Generator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using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Wind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Turbine,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Hydrodynamic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Retarder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Organic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Rankine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Cycle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drive,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US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Patent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Pending,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2010.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Methods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and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Apparatus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for</a:t>
            </a:r>
            <a:r>
              <a:rPr dirty="0" sz="1000" spc="27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Thermal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Storage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using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Heat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Pipes,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US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Patent-,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USPO</a:t>
            </a:r>
            <a:r>
              <a:rPr dirty="0" sz="1000" spc="26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7891575,</a:t>
            </a:r>
            <a:r>
              <a:rPr dirty="0" sz="1000" spc="25">
                <a:solidFill>
                  <a:srgbClr val="000000"/>
                </a:solidFill>
                <a:latin typeface="VTNQUS+Arial-ItalicMT"/>
                <a:cs typeface="VTNQUS+Arial-ItalicMT"/>
              </a:rPr>
              <a:t> </a:t>
            </a:r>
            <a:r>
              <a:rPr dirty="0" sz="1000">
                <a:solidFill>
                  <a:srgbClr val="000000"/>
                </a:solidFill>
                <a:latin typeface="VTNQUS+Arial-ItalicMT"/>
                <a:cs typeface="VTNQUS+Arial-ItalicMT"/>
              </a:rPr>
              <a:t>2011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6440" y="2041621"/>
            <a:ext cx="871686" cy="454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spc="-565" b="1" i="1">
                <a:solidFill>
                  <a:srgbClr val="ff0000"/>
                </a:solidFill>
                <a:latin typeface="Verdana"/>
                <a:cs typeface="Verdana"/>
              </a:rPr>
              <a:t>TPE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8671" y="2649955"/>
            <a:ext cx="3464328" cy="84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9789f"/>
                </a:solidFill>
                <a:latin typeface="WUGBHM+ArialMT"/>
                <a:cs typeface="WUGBHM+ArialMT"/>
              </a:rPr>
              <a:t>Thermal</a:t>
            </a:r>
            <a:r>
              <a:rPr dirty="0" sz="1800">
                <a:solidFill>
                  <a:srgbClr val="09789f"/>
                </a:solidFill>
                <a:latin typeface="WUGBHM+ArialMT"/>
                <a:cs typeface="WUGBHM+ArialMT"/>
              </a:rPr>
              <a:t> </a:t>
            </a:r>
            <a:r>
              <a:rPr dirty="0" sz="1800">
                <a:solidFill>
                  <a:srgbClr val="09789f"/>
                </a:solidFill>
                <a:latin typeface="WUGBHM+ArialMT"/>
                <a:cs typeface="WUGBHM+ArialMT"/>
              </a:rPr>
              <a:t>Storage</a:t>
            </a:r>
            <a:r>
              <a:rPr dirty="0" sz="1350">
                <a:solidFill>
                  <a:srgbClr val="09789f"/>
                </a:solidFill>
                <a:latin typeface="WUGBHM+ArialMT"/>
                <a:cs typeface="WUGBHM+ArialMT"/>
              </a:rPr>
              <a:t>….</a:t>
            </a:r>
            <a:r>
              <a:rPr dirty="0" sz="1350">
                <a:solidFill>
                  <a:srgbClr val="09789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09789f"/>
                </a:solidFill>
                <a:latin typeface="WUGBHM+ArialMT"/>
                <a:cs typeface="WUGBHM+ArialMT"/>
              </a:rPr>
              <a:t>Black</a:t>
            </a:r>
            <a:r>
              <a:rPr dirty="0" sz="1200">
                <a:solidFill>
                  <a:srgbClr val="09789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09789f"/>
                </a:solidFill>
                <a:latin typeface="WUGBHM+ArialMT"/>
                <a:cs typeface="WUGBHM+ArialMT"/>
              </a:rPr>
              <a:t>Wax</a:t>
            </a:r>
            <a:r>
              <a:rPr dirty="0" sz="1200">
                <a:solidFill>
                  <a:srgbClr val="09789f"/>
                </a:solidFill>
                <a:latin typeface="WUGBHM+ArialMT"/>
                <a:cs typeface="WUGBHM+ArialMT"/>
              </a:rPr>
              <a:t> </a:t>
            </a:r>
            <a:r>
              <a:rPr dirty="0" sz="1200">
                <a:solidFill>
                  <a:srgbClr val="09789f"/>
                </a:solidFill>
                <a:latin typeface="WUGBHM+ArialMT"/>
                <a:cs typeface="WUGBHM+ArialMT"/>
              </a:rPr>
              <a:t>Paraffin</a:t>
            </a:r>
          </a:p>
          <a:p>
            <a:pPr marL="0" marR="0">
              <a:lnSpc>
                <a:spcPts val="1508"/>
              </a:lnSpc>
              <a:spcBef>
                <a:spcPts val="2871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Innovative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Technology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1471" y="3246452"/>
            <a:ext cx="234181" cy="5851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  <a:p>
            <a:pPr marL="0" marR="0">
              <a:lnSpc>
                <a:spcPts val="1715"/>
              </a:lnSpc>
              <a:spcBef>
                <a:spcPts val="876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8671" y="3599182"/>
            <a:ext cx="2810017" cy="394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Provides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24/7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continuous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supply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of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power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471" y="4069412"/>
            <a:ext cx="234181" cy="2231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  <a:p>
            <a:pPr marL="0" marR="0">
              <a:lnSpc>
                <a:spcPts val="1715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  <a:p>
            <a:pPr marL="0" marR="0">
              <a:lnSpc>
                <a:spcPts val="1715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  <a:p>
            <a:pPr marL="0" marR="0">
              <a:lnSpc>
                <a:spcPts val="1715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  <a:p>
            <a:pPr marL="0" marR="0">
              <a:lnSpc>
                <a:spcPts val="1715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RUKKML+SymbolMT"/>
                <a:cs typeface="RUKKML+SymbolMT"/>
              </a:rPr>
              <a:t>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8671" y="4092958"/>
            <a:ext cx="3152917" cy="394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Ensures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24/7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continuous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supply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of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heat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or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cooling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8671" y="4586734"/>
            <a:ext cx="2314727" cy="394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Enables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change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of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state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at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predetermined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temperatures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8671" y="5080510"/>
            <a:ext cx="2885681" cy="394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Can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be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used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with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forced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air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or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liquid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coolant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flow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8671" y="5574286"/>
            <a:ext cx="2952692" cy="394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Environmentally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sound,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meets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codes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and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flame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spread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 </a:t>
            </a:r>
            <a:r>
              <a:rPr dirty="0" sz="1350">
                <a:solidFill>
                  <a:srgbClr val="ffffff"/>
                </a:solidFill>
                <a:latin typeface="WUGBHM+ArialMT"/>
                <a:cs typeface="WUGBHM+ArialMT"/>
              </a:rPr>
              <a:t>standards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8671" y="6068062"/>
            <a:ext cx="3113333" cy="394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Applications:</a:t>
            </a:r>
            <a:r>
              <a:rPr dirty="0" sz="1350" spc="4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5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Solar,</a:t>
            </a:r>
            <a:r>
              <a:rPr dirty="0" sz="1350" spc="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5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Geothermal</a:t>
            </a:r>
            <a:r>
              <a:rPr dirty="0" sz="1350" spc="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5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and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load</a:t>
            </a:r>
            <a:r>
              <a:rPr dirty="0" sz="1350" spc="3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5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shifting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06490" y="2043071"/>
            <a:ext cx="631924" cy="315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TPE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2175371"/>
            <a:ext cx="343940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Thermal</a:t>
            </a:r>
            <a:r>
              <a:rPr dirty="0" sz="1800" spc="47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Solar</a:t>
            </a:r>
            <a:r>
              <a:rPr dirty="0" sz="1800" spc="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CSP</a:t>
            </a:r>
            <a:r>
              <a:rPr dirty="0" sz="1800" spc="47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-ORC</a:t>
            </a:r>
            <a:r>
              <a:rPr dirty="0" sz="1800" spc="49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HBALEL+Arial-BoldItalicMT"/>
                <a:cs typeface="HBALEL+Arial-BoldItalicMT"/>
              </a:rPr>
              <a:t>…….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6490" y="2214521"/>
            <a:ext cx="631924" cy="315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0000"/>
                </a:solidFill>
                <a:latin typeface="Verdana"/>
                <a:cs typeface="Verdana"/>
              </a:rPr>
              <a:t>TPE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4053254"/>
            <a:ext cx="1489804" cy="7152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Thermal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Solar</a:t>
            </a:r>
          </a:p>
          <a:p>
            <a:pPr marL="0" marR="0">
              <a:lnSpc>
                <a:spcPts val="1675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Plant</a:t>
            </a:r>
          </a:p>
          <a:p>
            <a:pPr marL="0" marR="0">
              <a:lnSpc>
                <a:spcPts val="1731"/>
              </a:lnSpc>
              <a:spcBef>
                <a:spcPts val="78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WUGBHM+ArialMT"/>
                <a:cs typeface="WUGBHM+ArialMT"/>
              </a:rPr>
              <a:t>•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10</a:t>
            </a:r>
            <a:r>
              <a:rPr dirty="0" sz="15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HBALEL+Arial-BoldItalicMT"/>
                <a:cs typeface="HBALEL+Arial-BoldItalicMT"/>
              </a:rPr>
              <a:t>MW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2023-08-27T22:43:44-05:00</dcterms:modified>
</cp:coreProperties>
</file>